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98" r:id="rId4"/>
    <p:sldId id="299" r:id="rId5"/>
    <p:sldId id="300" r:id="rId6"/>
    <p:sldId id="310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01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187624" y="90872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Bedrijfseconomie – </a:t>
            </a:r>
            <a:r>
              <a:rPr lang="nl-NL" sz="5400" dirty="0" smtClean="0"/>
              <a:t>5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196752"/>
            <a:ext cx="7931224" cy="4929411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Quick Ratio = </a:t>
            </a:r>
            <a:r>
              <a:rPr lang="nl-NL" u="sng" dirty="0" smtClean="0"/>
              <a:t>debiteuren + liquide middelen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 kort vreemd vermogen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1 = ruim voldoende</a:t>
            </a:r>
          </a:p>
          <a:p>
            <a:pPr marL="0" indent="0">
              <a:buNone/>
            </a:pPr>
            <a:r>
              <a:rPr lang="nl-NL" dirty="0" smtClean="0"/>
              <a:t>0,5 =  gevaarlijk laag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57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Solvabiliteit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Het eigen vermogen als “verzekering” voor het terugbetalen van het vreemde vermogen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Kengetal: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eigen </a:t>
            </a:r>
            <a:r>
              <a:rPr lang="nl-NL" dirty="0" smtClean="0"/>
              <a:t>vermogen / totaal vermogen x 100%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Voldoende: &gt;30%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 moet als bedrijf dus zorgen dat je eigen vermogen meegroeit met het bedrijf!</a:t>
            </a:r>
          </a:p>
        </p:txBody>
      </p:sp>
    </p:spTree>
    <p:extLst>
      <p:ext uri="{BB962C8B-B14F-4D97-AF65-F5344CB8AC3E}">
        <p14:creationId xmlns:p14="http://schemas.microsoft.com/office/powerpoint/2010/main" val="262410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484784"/>
            <a:ext cx="856694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8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opgaven 19 t/m 25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1" y="2060848"/>
            <a:ext cx="631516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54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Tussenstand Ons bedrijf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831896"/>
              </p:ext>
            </p:extLst>
          </p:nvPr>
        </p:nvGraphicFramePr>
        <p:xfrm>
          <a:off x="2195736" y="1340764"/>
          <a:ext cx="4233639" cy="3143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5113">
                  <a:extLst>
                    <a:ext uri="{9D8B030D-6E8A-4147-A177-3AD203B41FA5}">
                      <a16:colId xmlns:a16="http://schemas.microsoft.com/office/drawing/2014/main" val="2491935782"/>
                    </a:ext>
                  </a:extLst>
                </a:gridCol>
                <a:gridCol w="988694">
                  <a:extLst>
                    <a:ext uri="{9D8B030D-6E8A-4147-A177-3AD203B41FA5}">
                      <a16:colId xmlns:a16="http://schemas.microsoft.com/office/drawing/2014/main" val="1550542766"/>
                    </a:ext>
                  </a:extLst>
                </a:gridCol>
                <a:gridCol w="709832">
                  <a:extLst>
                    <a:ext uri="{9D8B030D-6E8A-4147-A177-3AD203B41FA5}">
                      <a16:colId xmlns:a16="http://schemas.microsoft.com/office/drawing/2014/main" val="1555020716"/>
                    </a:ext>
                  </a:extLst>
                </a:gridCol>
              </a:tblGrid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 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uren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 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4865015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Groep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Afwezig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GEM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0714915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Koen, Max, Pieter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8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6,4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7530753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Bram, Christian, Niek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14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4,8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2715376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Pim, Sander, Stijn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14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3,3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1504723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Bram, Roelien, Vera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25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3,7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9351360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Gijs, Jip, Henrie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13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4,3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8713887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Gijs, Mart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8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6,7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3787619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Jan, Twan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12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5,4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3915493"/>
                  </a:ext>
                </a:extLst>
              </a:tr>
              <a:tr h="313043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Dagmar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>
                          <a:effectLst/>
                        </a:rPr>
                        <a:t>31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u="none" strike="noStrike" dirty="0">
                          <a:effectLst/>
                        </a:rPr>
                        <a:t>6,1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3715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9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Data ons bedrijf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Vrijdag 17 januari: inleveren dt4</a:t>
            </a:r>
          </a:p>
          <a:p>
            <a:r>
              <a:rPr lang="nl-NL" dirty="0" smtClean="0"/>
              <a:t>Donderdag 23 januari: inleveren ondernemingsplan</a:t>
            </a:r>
          </a:p>
          <a:p>
            <a:r>
              <a:rPr lang="nl-NL" dirty="0" smtClean="0"/>
              <a:t>Donderdag 31 januari: gesprekken Rabobank.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664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Bedrijfseconomie bij deeltaak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BTW</a:t>
            </a:r>
          </a:p>
          <a:p>
            <a:pPr marL="514350" indent="-514350">
              <a:buAutoNum type="arabicPeriod"/>
            </a:pPr>
            <a:r>
              <a:rPr lang="nl-NL" dirty="0" smtClean="0"/>
              <a:t>De Balans en Exploitatierekening is zonder BTW.</a:t>
            </a:r>
          </a:p>
          <a:p>
            <a:pPr marL="514350" indent="-514350">
              <a:buAutoNum type="arabicPeriod"/>
            </a:pPr>
            <a:r>
              <a:rPr lang="nl-NL" dirty="0" smtClean="0"/>
              <a:t>Betaalde BTW kan teruggevraagd worden (moet natuurlijk eerst afgerekend worden)</a:t>
            </a:r>
          </a:p>
          <a:p>
            <a:pPr marL="514350" indent="-514350">
              <a:buAutoNum type="arabicPeriod"/>
            </a:pPr>
            <a:r>
              <a:rPr lang="nl-NL" dirty="0" smtClean="0"/>
              <a:t>Ontvangen BTW van klanten moet worden afgedragen.</a:t>
            </a:r>
          </a:p>
          <a:p>
            <a:pPr marL="514350" indent="-514350">
              <a:buAutoNum type="arabicPeriod"/>
            </a:pPr>
            <a:r>
              <a:rPr lang="nl-NL" dirty="0" smtClean="0"/>
              <a:t>Je mag dit met elkaar verrekenen.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068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BTW 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Stel: je wil 1 nieuwe trekker kopen.</a:t>
            </a:r>
          </a:p>
          <a:p>
            <a:pPr marL="0" indent="0">
              <a:buNone/>
            </a:pPr>
            <a:r>
              <a:rPr lang="nl-NL" dirty="0" smtClean="0"/>
              <a:t>Kostprijs inclusief BTW: €151.200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Kostprijs exclusief BTW: €125.000</a:t>
            </a:r>
          </a:p>
          <a:p>
            <a:pPr marL="0" indent="0">
              <a:buNone/>
            </a:pPr>
            <a:r>
              <a:rPr lang="nl-NL" dirty="0" smtClean="0"/>
              <a:t>(weet hoe je dit moet berekenen)</a:t>
            </a:r>
          </a:p>
          <a:p>
            <a:pPr marL="0" indent="0">
              <a:buNone/>
            </a:pPr>
            <a:r>
              <a:rPr lang="nl-NL" dirty="0" smtClean="0"/>
              <a:t>Terug te vorderen BTW: €26.200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Bij de opstart van een bedrijf mag je deze BTW op de investeringsbegroting zetten. Je hebt het geld immers nodig.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349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Geven een bepaalde verhouding aan</a:t>
            </a:r>
          </a:p>
          <a:p>
            <a:r>
              <a:rPr lang="nl-NL" dirty="0" smtClean="0"/>
              <a:t>Handig voor analyse van het bedrijf</a:t>
            </a:r>
          </a:p>
          <a:p>
            <a:r>
              <a:rPr lang="nl-NL" dirty="0" smtClean="0"/>
              <a:t>Handig voor het analyseren van ontwikkelingen</a:t>
            </a:r>
          </a:p>
          <a:p>
            <a:r>
              <a:rPr lang="nl-NL" dirty="0" smtClean="0"/>
              <a:t>Handig voor vergelijkingen met normen en andere bedrijven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434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484784"/>
            <a:ext cx="856694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5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3.2 Liquiditeit van een onderneming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Liquiditeit: </a:t>
            </a:r>
          </a:p>
          <a:p>
            <a:pPr marL="0" indent="0">
              <a:buNone/>
            </a:pPr>
            <a:r>
              <a:rPr lang="nl-NL" dirty="0" smtClean="0"/>
              <a:t>kan een onderneming zijn schulden op tijd betalen?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Vaste Activa: </a:t>
            </a:r>
          </a:p>
          <a:p>
            <a:pPr marL="0" indent="0">
              <a:buNone/>
            </a:pPr>
            <a:r>
              <a:rPr lang="nl-NL" dirty="0" smtClean="0"/>
              <a:t>Bedrijfsmiddelen waar het geïnvesteerde geld langer dan een jaar vastzit.</a:t>
            </a:r>
          </a:p>
          <a:p>
            <a:pPr marL="0" indent="0">
              <a:buNone/>
            </a:pPr>
            <a:r>
              <a:rPr lang="nl-NL" dirty="0" smtClean="0"/>
              <a:t>Vlottende Activa: Bedrijfsmiddelen waar het geld binnen een jaar vrijkomt.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Werkkapitaal = Lang Vreemd Vermogen – Vaste Activa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716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42716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Getallen die iets zeggen over het bedrijf en die je goed kunt vergelijken (intern en extern)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Current</a:t>
            </a:r>
            <a:r>
              <a:rPr lang="nl-NL" dirty="0" smtClean="0"/>
              <a:t> Ratio = </a:t>
            </a:r>
            <a:r>
              <a:rPr lang="nl-NL" u="sng" dirty="0" smtClean="0"/>
              <a:t>Vlottende bedrijfsmiddelen 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kort vreemd vermogen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1,5 is voldoende. Het bedrijf is liquide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Current</a:t>
            </a:r>
            <a:r>
              <a:rPr lang="nl-NL" dirty="0" smtClean="0"/>
              <a:t> Ratio &lt;1. Het bedrijf is illiquide.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5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341</Words>
  <Application>Microsoft Office PowerPoint</Application>
  <PresentationFormat>Diavoorstelling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Tussenstand Ons bedrijf</vt:lpstr>
      <vt:lpstr>Data ons bedrijf </vt:lpstr>
      <vt:lpstr>Bedrijfseconomie bij deeltaak 4</vt:lpstr>
      <vt:lpstr>BTW Voorbeeld</vt:lpstr>
      <vt:lpstr>Kengetallen</vt:lpstr>
      <vt:lpstr>PowerPoint-presentatie</vt:lpstr>
      <vt:lpstr>3.2 Liquiditeit van een onderneming</vt:lpstr>
      <vt:lpstr>Kengetallen</vt:lpstr>
      <vt:lpstr>Kengetallen</vt:lpstr>
      <vt:lpstr>Solvabiliteit</vt:lpstr>
      <vt:lpstr>PowerPoint-presentatie</vt:lpstr>
      <vt:lpstr>Opdrachten kengetallen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66</cp:revision>
  <dcterms:created xsi:type="dcterms:W3CDTF">2013-11-15T15:05:42Z</dcterms:created>
  <dcterms:modified xsi:type="dcterms:W3CDTF">2020-01-08T20:10:42Z</dcterms:modified>
</cp:coreProperties>
</file>